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4"/>
  </p:sldMasterIdLst>
  <p:notesMasterIdLst>
    <p:notesMasterId r:id="rId11"/>
  </p:notesMasterIdLst>
  <p:handoutMasterIdLst>
    <p:handoutMasterId r:id="rId12"/>
  </p:handoutMasterIdLst>
  <p:sldIdLst>
    <p:sldId id="257" r:id="rId5"/>
    <p:sldId id="522" r:id="rId6"/>
    <p:sldId id="622" r:id="rId7"/>
    <p:sldId id="623" r:id="rId8"/>
    <p:sldId id="621" r:id="rId9"/>
    <p:sldId id="563" r:id="rId10"/>
  </p:sldIdLst>
  <p:sldSz cx="12192000" cy="6858000"/>
  <p:notesSz cx="6858000" cy="9144000"/>
  <p:embeddedFontLst>
    <p:embeddedFont>
      <p:font typeface="Acumin Pro" panose="020B0504020202020204" pitchFamily="34" charset="77"/>
      <p:regular r:id="rId13"/>
      <p:bold r:id="rId14"/>
      <p:italic r:id="rId15"/>
      <p:boldItalic r:id="rId16"/>
    </p:embeddedFont>
    <p:embeddedFont>
      <p:font typeface="Acumin Pro ExtraCondensed" panose="020B0508020202020204" pitchFamily="34" charset="77"/>
      <p:regular r:id="rId17"/>
      <p:bold r:id="rId18"/>
      <p:italic r:id="rId19"/>
      <p:boldItalic r:id="rId20"/>
    </p:embeddedFont>
    <p:embeddedFont>
      <p:font typeface="Acumin Pro ExtraCondensed Smbd" panose="020B0708020202020204" pitchFamily="34" charset="77"/>
      <p:regular r:id="rId21"/>
      <p:bold r:id="rId22"/>
      <p:italic r:id="rId23"/>
      <p:boldItalic r:id="rId24"/>
    </p:embeddedFont>
    <p:embeddedFont>
      <p:font typeface="Acumin Pro Medium" panose="020B0604020202020204" pitchFamily="34" charset="77"/>
      <p:regular r:id="rId25"/>
      <p:italic r:id="rId26"/>
    </p:embeddedFont>
    <p:embeddedFont>
      <p:font typeface="Acumin Pro Semibold" panose="020B0704020202020204" pitchFamily="34" charset="77"/>
      <p:regular r:id="rId27"/>
      <p:bold r:id="rId28"/>
      <p:italic r:id="rId29"/>
      <p:boldItalic r:id="rId30"/>
    </p:embeddedFont>
    <p:embeddedFont>
      <p:font typeface="Acumin Pro SemiCondensed" panose="020B0506020202020204" pitchFamily="34" charset="77"/>
      <p:regular r:id="rId31"/>
      <p:bold r:id="rId32"/>
      <p:italic r:id="rId33"/>
      <p:boldItalic r:id="rId34"/>
    </p:embeddedFont>
    <p:embeddedFont>
      <p:font typeface="Calibri" panose="020F0502020204030204" pitchFamily="34" charset="0"/>
      <p:regular r:id="rId35"/>
      <p:bold r:id="rId36"/>
      <p:italic r:id="rId37"/>
      <p:boldItalic r:id="rId38"/>
    </p:embeddedFont>
    <p:embeddedFont>
      <p:font typeface="United Sans Cd Md" pitchFamily="2" charset="77"/>
      <p:regular r:id="rId39"/>
    </p:embeddedFont>
    <p:embeddedFont>
      <p:font typeface="United Sans Reg Medium" pitchFamily="2" charset="77"/>
      <p:regular r:id="rId4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14" autoAdjust="0"/>
    <p:restoredTop sz="82092"/>
  </p:normalViewPr>
  <p:slideViewPr>
    <p:cSldViewPr snapToGrid="0" snapToObjects="1">
      <p:cViewPr varScale="1">
        <p:scale>
          <a:sx n="84" d="100"/>
          <a:sy n="84" d="100"/>
        </p:scale>
        <p:origin x="1408" y="17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69" d="100"/>
          <a:sy n="169" d="100"/>
        </p:scale>
        <p:origin x="4032"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openxmlformats.org/officeDocument/2006/relationships/font" Target="fonts/font27.fntdata"/><Relationship Id="rId21" Type="http://schemas.openxmlformats.org/officeDocument/2006/relationships/font" Target="fonts/font9.fntdata"/><Relationship Id="rId34" Type="http://schemas.openxmlformats.org/officeDocument/2006/relationships/font" Target="fonts/font22.fntdata"/><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24" Type="http://schemas.openxmlformats.org/officeDocument/2006/relationships/font" Target="fonts/font12.fntdata"/><Relationship Id="rId32" Type="http://schemas.openxmlformats.org/officeDocument/2006/relationships/font" Target="fonts/font20.fntdata"/><Relationship Id="rId37" Type="http://schemas.openxmlformats.org/officeDocument/2006/relationships/font" Target="fonts/font25.fntdata"/><Relationship Id="rId40" Type="http://schemas.openxmlformats.org/officeDocument/2006/relationships/font" Target="fonts/font28.fntdata"/><Relationship Id="rId5" Type="http://schemas.openxmlformats.org/officeDocument/2006/relationships/slide" Target="slides/slide1.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font" Target="fonts/font24.fntdata"/><Relationship Id="rId10" Type="http://schemas.openxmlformats.org/officeDocument/2006/relationships/slide" Target="slides/slide6.xml"/><Relationship Id="rId19" Type="http://schemas.openxmlformats.org/officeDocument/2006/relationships/font" Target="fonts/font7.fntdata"/><Relationship Id="rId31" Type="http://schemas.openxmlformats.org/officeDocument/2006/relationships/font" Target="fonts/font19.fntdata"/><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font" Target="fonts/font23.fntdata"/><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handoutMaster" Target="handoutMasters/handout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 Id="rId38" Type="http://schemas.openxmlformats.org/officeDocument/2006/relationships/font" Target="fonts/font2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414E82-ADCD-FD47-BF65-1CB77688E54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BD77275F-47EE-5D41-9AD1-87DB20B6D6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CA56EDA-A6C4-4448-81DB-D569FC06E21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49A5776-8919-4545-841A-B3D7B8C234F7}" type="slidenum">
              <a:rPr lang="en-US" smtClean="0"/>
              <a:t>‹#›</a:t>
            </a:fld>
            <a:endParaRPr lang="en-US"/>
          </a:p>
        </p:txBody>
      </p:sp>
      <p:sp>
        <p:nvSpPr>
          <p:cNvPr id="6" name="Date Placeholder 5">
            <a:extLst>
              <a:ext uri="{FF2B5EF4-FFF2-40B4-BE49-F238E27FC236}">
                <a16:creationId xmlns:a16="http://schemas.microsoft.com/office/drawing/2014/main" id="{0C9F3C12-DCB7-CE45-91CF-EA40F829F75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7D61072-73DA-A04B-8A41-67DE4C728D5B}" type="datetimeFigureOut">
              <a:rPr lang="en-US" smtClean="0"/>
              <a:t>3/23/23</a:t>
            </a:fld>
            <a:endParaRPr lang="en-US"/>
          </a:p>
        </p:txBody>
      </p:sp>
    </p:spTree>
    <p:extLst>
      <p:ext uri="{BB962C8B-B14F-4D97-AF65-F5344CB8AC3E}">
        <p14:creationId xmlns:p14="http://schemas.microsoft.com/office/powerpoint/2010/main" val="3823383420"/>
      </p:ext>
    </p:extLst>
  </p:cSld>
  <p:clrMap bg1="lt1" tx1="dk1" bg2="lt2" tx2="dk2" accent1="accent1" accent2="accent2" accent3="accent3" accent4="accent4" accent5="accent5" accent6="accent6" hlink="hlink" folHlink="folHlink"/>
</p:handoutMaster>
</file>

<file path=ppt/media/image2.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65683-8446-064B-AD30-47BA72480F7C}" type="datetimeFigureOut">
              <a:rPr lang="en-US" smtClean="0"/>
              <a:t>3/23/23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63BD6-9A76-3E42-9DF3-1D28BC75B5C8}" type="slidenum">
              <a:rPr lang="en-US" smtClean="0"/>
              <a:t>‹#›</a:t>
            </a:fld>
            <a:endParaRPr lang="en-US"/>
          </a:p>
        </p:txBody>
      </p:sp>
    </p:spTree>
    <p:extLst>
      <p:ext uri="{BB962C8B-B14F-4D97-AF65-F5344CB8AC3E}">
        <p14:creationId xmlns:p14="http://schemas.microsoft.com/office/powerpoint/2010/main" val="257067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a:t>
            </a:fld>
            <a:endParaRPr lang="en-US"/>
          </a:p>
        </p:txBody>
      </p:sp>
    </p:spTree>
    <p:extLst>
      <p:ext uri="{BB962C8B-B14F-4D97-AF65-F5344CB8AC3E}">
        <p14:creationId xmlns:p14="http://schemas.microsoft.com/office/powerpoint/2010/main" val="3785089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2</a:t>
            </a:fld>
            <a:endParaRPr lang="en-US"/>
          </a:p>
        </p:txBody>
      </p:sp>
    </p:spTree>
    <p:extLst>
      <p:ext uri="{BB962C8B-B14F-4D97-AF65-F5344CB8AC3E}">
        <p14:creationId xmlns:p14="http://schemas.microsoft.com/office/powerpoint/2010/main" val="33214562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3</a:t>
            </a:fld>
            <a:endParaRPr lang="en-US"/>
          </a:p>
        </p:txBody>
      </p:sp>
    </p:spTree>
    <p:extLst>
      <p:ext uri="{BB962C8B-B14F-4D97-AF65-F5344CB8AC3E}">
        <p14:creationId xmlns:p14="http://schemas.microsoft.com/office/powerpoint/2010/main" val="2114642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4</a:t>
            </a:fld>
            <a:endParaRPr lang="en-US"/>
          </a:p>
        </p:txBody>
      </p:sp>
    </p:spTree>
    <p:extLst>
      <p:ext uri="{BB962C8B-B14F-4D97-AF65-F5344CB8AC3E}">
        <p14:creationId xmlns:p14="http://schemas.microsoft.com/office/powerpoint/2010/main" val="28629656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5</a:t>
            </a:fld>
            <a:endParaRPr lang="en-US"/>
          </a:p>
        </p:txBody>
      </p:sp>
    </p:spTree>
    <p:extLst>
      <p:ext uri="{BB962C8B-B14F-4D97-AF65-F5344CB8AC3E}">
        <p14:creationId xmlns:p14="http://schemas.microsoft.com/office/powerpoint/2010/main" val="36379969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6</a:t>
            </a:fld>
            <a:endParaRPr lang="en-US"/>
          </a:p>
        </p:txBody>
      </p:sp>
    </p:spTree>
    <p:extLst>
      <p:ext uri="{BB962C8B-B14F-4D97-AF65-F5344CB8AC3E}">
        <p14:creationId xmlns:p14="http://schemas.microsoft.com/office/powerpoint/2010/main" val="33648071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ccessibility Statement">
    <p:bg>
      <p:bgPr>
        <a:solidFill>
          <a:schemeClr val="accent4"/>
        </a:solidFill>
        <a:effectLst/>
      </p:bgPr>
    </p:bg>
    <p:spTree>
      <p:nvGrpSpPr>
        <p:cNvPr id="1" name=""/>
        <p:cNvGrpSpPr/>
        <p:nvPr/>
      </p:nvGrpSpPr>
      <p:grpSpPr>
        <a:xfrm>
          <a:off x="0" y="0"/>
          <a:ext cx="0" cy="0"/>
          <a:chOff x="0" y="0"/>
          <a:chExt cx="0" cy="0"/>
        </a:xfrm>
      </p:grpSpPr>
      <p:sp>
        <p:nvSpPr>
          <p:cNvPr id="11" name="PPT Accessibility">
            <a:extLst>
              <a:ext uri="{FF2B5EF4-FFF2-40B4-BE49-F238E27FC236}">
                <a16:creationId xmlns:a16="http://schemas.microsoft.com/office/drawing/2014/main" id="{7218C6A0-FE47-3C49-9974-F3CABE12FB6E}"/>
              </a:ext>
            </a:extLst>
          </p:cNvPr>
          <p:cNvSpPr txBox="1"/>
          <p:nvPr userDrawn="1"/>
        </p:nvSpPr>
        <p:spPr>
          <a:xfrm>
            <a:off x="1943100" y="1877220"/>
            <a:ext cx="6844439" cy="1661993"/>
          </a:xfrm>
          <a:prstGeom prst="rect">
            <a:avLst/>
          </a:prstGeom>
          <a:noFill/>
        </p:spPr>
        <p:txBody>
          <a:bodyPr wrap="square" lIns="0" tIns="0" rIns="0" bIns="0" rtlCol="0">
            <a:spAutoFit/>
          </a:bodyPr>
          <a:lstStyle/>
          <a:p>
            <a:r>
              <a:rPr lang="en-US" sz="1800" dirty="0">
                <a:solidFill>
                  <a:schemeClr val="bg1"/>
                </a:solidFill>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endParaRPr lang="en-US" sz="1800" dirty="0">
              <a:solidFill>
                <a:schemeClr val="bg1"/>
              </a:solidFill>
            </a:endParaRPr>
          </a:p>
        </p:txBody>
      </p:sp>
      <p:sp>
        <p:nvSpPr>
          <p:cNvPr id="15" name="PPT Accessibility URL" descr="PPT Accessibility URL">
            <a:extLst>
              <a:ext uri="{FF2B5EF4-FFF2-40B4-BE49-F238E27FC236}">
                <a16:creationId xmlns:a16="http://schemas.microsoft.com/office/drawing/2014/main" id="{BA1A708E-CC6F-5046-B62E-67EF72C8345F}"/>
              </a:ext>
            </a:extLst>
          </p:cNvPr>
          <p:cNvSpPr>
            <a:spLocks noGrp="1"/>
          </p:cNvSpPr>
          <p:nvPr>
            <p:ph type="ctrTitle" hasCustomPrompt="1"/>
          </p:nvPr>
        </p:nvSpPr>
        <p:spPr bwMode="blackWhite">
          <a:xfrm>
            <a:off x="1943100" y="3846218"/>
            <a:ext cx="7225680" cy="505523"/>
          </a:xfrm>
          <a:prstGeom prst="rect">
            <a:avLst/>
          </a:prstGeom>
          <a:noFill/>
          <a:ln w="38100">
            <a:noFill/>
          </a:ln>
        </p:spPr>
        <p:txBody>
          <a:bodyPr wrap="square" lIns="0" tIns="0" rIns="0" bIns="0" anchor="t" anchorCtr="0">
            <a:spAutoFit/>
          </a:bodyPr>
          <a:lstStyle>
            <a:lvl1pPr algn="l">
              <a:defRPr sz="1800" b="0" i="0" cap="none" spc="0">
                <a:solidFill>
                  <a:schemeClr val="bg1"/>
                </a:solidFill>
                <a:latin typeface="Acumin Pro" panose="020B0504020202020204" pitchFamily="34" charset="77"/>
              </a:defRPr>
            </a:lvl1pPr>
          </a:lstStyle>
          <a:p>
            <a:r>
              <a:rPr lang="en-US" dirty="0">
                <a:solidFill>
                  <a:schemeClr val="accent1"/>
                </a:solidFill>
              </a:rPr>
              <a:t>https://</a:t>
            </a:r>
            <a:r>
              <a:rPr lang="en-US" dirty="0" err="1">
                <a:solidFill>
                  <a:schemeClr val="accent1"/>
                </a:solidFill>
              </a:rPr>
              <a:t>support.office.com</a:t>
            </a:r>
            <a:r>
              <a:rPr lang="en-US" dirty="0">
                <a:solidFill>
                  <a:schemeClr val="accent1"/>
                </a:solidFill>
              </a:rPr>
              <a:t>/</a:t>
            </a:r>
            <a:r>
              <a:rPr lang="en-US" dirty="0" err="1">
                <a:solidFill>
                  <a:schemeClr val="accent1"/>
                </a:solidFill>
              </a:rPr>
              <a:t>en</a:t>
            </a:r>
            <a:r>
              <a:rPr lang="en-US" dirty="0">
                <a:solidFill>
                  <a:schemeClr val="accent1"/>
                </a:solidFill>
              </a:rPr>
              <a:t>-us/article/Make-your-PowerPoint-presentations-accessible-6f7772b2-2f33-4bd2-8ca7-dae3b2b3ef25</a:t>
            </a:r>
          </a:p>
        </p:txBody>
      </p:sp>
      <p:pic>
        <p:nvPicPr>
          <p:cNvPr id="20" name="Gold Triangle">
            <a:extLst>
              <a:ext uri="{FF2B5EF4-FFF2-40B4-BE49-F238E27FC236}">
                <a16:creationId xmlns:a16="http://schemas.microsoft.com/office/drawing/2014/main" id="{8FB3CDDA-E495-3748-8358-7ED0109F464A}"/>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5" y="6202177"/>
            <a:ext cx="1142268" cy="323968"/>
          </a:xfrm>
        </p:spPr>
        <p:txBody>
          <a:bodyPr/>
          <a:lstStyle>
            <a:lvl1pPr>
              <a:defRPr>
                <a:solidFill>
                  <a:schemeClr val="accent4">
                    <a:alpha val="70000"/>
                  </a:schemeClr>
                </a:solidFill>
              </a:defRPr>
            </a:lvl1pPr>
          </a:lstStyle>
          <a:p>
            <a:fld id="{049DC8E1-D369-0F48-9062-BB068AFD07CE}" type="datetime1">
              <a:rPr lang="en-US" smtClean="0"/>
              <a:pPr/>
              <a:t>3/23/23</a:t>
            </a:fld>
            <a:endParaRPr lang="en-US" dirty="0"/>
          </a:p>
        </p:txBody>
      </p:sp>
      <p:cxnSp>
        <p:nvCxnSpPr>
          <p:cNvPr id="22" name="Line">
            <a:extLst>
              <a:ext uri="{FF2B5EF4-FFF2-40B4-BE49-F238E27FC236}">
                <a16:creationId xmlns:a16="http://schemas.microsoft.com/office/drawing/2014/main" id="{6E05FCF8-5823-9D4D-B7F3-412E5BDD4E01}"/>
              </a:ext>
            </a:extLst>
          </p:cNvPr>
          <p:cNvCxnSpPr>
            <a:cxnSpLocks/>
          </p:cNvCxnSpPr>
          <p:nvPr userDrawn="1"/>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9" name="Purdue CoBrand">
            <a:extLst>
              <a:ext uri="{FF2B5EF4-FFF2-40B4-BE49-F238E27FC236}">
                <a16:creationId xmlns:a16="http://schemas.microsoft.com/office/drawing/2014/main" id="{FD0EC21E-06D9-A343-B534-0EED0F3D39CB}"/>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57418840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122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2"/>
        </a:solidFill>
        <a:effectLst/>
      </p:bgPr>
    </p:bg>
    <p:spTree>
      <p:nvGrpSpPr>
        <p:cNvPr id="1" name=""/>
        <p:cNvGrpSpPr/>
        <p:nvPr/>
      </p:nvGrpSpPr>
      <p:grpSpPr>
        <a:xfrm>
          <a:off x="0" y="0"/>
          <a:ext cx="0" cy="0"/>
          <a:chOff x="0" y="0"/>
          <a:chExt cx="0" cy="0"/>
        </a:xfrm>
      </p:grpSpPr>
      <p:sp>
        <p:nvSpPr>
          <p:cNvPr id="20" name="Gold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43100" y="1626244"/>
            <a:ext cx="7911945" cy="1523494"/>
          </a:xfrm>
          <a:prstGeom prst="rect">
            <a:avLst/>
          </a:prstGeom>
          <a:noFill/>
          <a:ln w="38100">
            <a:noFill/>
          </a:ln>
        </p:spPr>
        <p:txBody>
          <a:bodyPr wrap="square" lIns="0" tIns="0" rIns="0" bIns="0" anchor="t" anchorCtr="0">
            <a:spAutoFit/>
          </a:bodyPr>
          <a:lstStyle>
            <a:lvl1pPr algn="l">
              <a:lnSpc>
                <a:spcPct val="80000"/>
              </a:lnSpc>
              <a:defRPr sz="6000" b="1" i="1" spc="0">
                <a:solidFill>
                  <a:schemeClr val="bg1"/>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1950624" y="3990085"/>
            <a:ext cx="7096269" cy="336015"/>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Black Triangle">
            <a:extLst>
              <a:ext uri="{FF2B5EF4-FFF2-40B4-BE49-F238E27FC236}">
                <a16:creationId xmlns:a16="http://schemas.microsoft.com/office/drawing/2014/main" id="{89E231D1-E6F4-D744-B354-255815F71933}"/>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7" name="Date"/>
          <p:cNvSpPr>
            <a:spLocks noGrp="1"/>
          </p:cNvSpPr>
          <p:nvPr>
            <p:ph type="dt" sz="half" idx="10"/>
          </p:nvPr>
        </p:nvSpPr>
        <p:spPr/>
        <p:txBody>
          <a:bodyPr/>
          <a:lstStyle>
            <a:lvl1pPr>
              <a:defRPr>
                <a:solidFill>
                  <a:schemeClr val="accent4">
                    <a:alpha val="70000"/>
                  </a:schemeClr>
                </a:solidFill>
              </a:defRPr>
            </a:lvl1pPr>
          </a:lstStyle>
          <a:p>
            <a:fld id="{049DC8E1-D369-0F48-9062-BB068AFD07CE}" type="datetime1">
              <a:rPr lang="en-US" smtClean="0"/>
              <a:pPr/>
              <a:t>3/23/23</a:t>
            </a:fld>
            <a:endParaRPr lang="en-US" dirty="0"/>
          </a:p>
        </p:txBody>
      </p:sp>
      <p:cxnSp>
        <p:nvCxnSpPr>
          <p:cNvPr id="33" name="Line">
            <a:extLst>
              <a:ext uri="{FF2B5EF4-FFF2-40B4-BE49-F238E27FC236}">
                <a16:creationId xmlns:a16="http://schemas.microsoft.com/office/drawing/2014/main" id="{E61121D3-034C-A148-89AD-C240C1E7F6F7}"/>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Slide Numbe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7764FD46-1B1A-6946-A3E9-01BFDF428FA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8" pos="122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3554"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043553" y="1345167"/>
            <a:ext cx="7321993"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1950849" y="1962540"/>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28" name="Date">
            <a:extLst>
              <a:ext uri="{FF2B5EF4-FFF2-40B4-BE49-F238E27FC236}">
                <a16:creationId xmlns:a16="http://schemas.microsoft.com/office/drawing/2014/main" id="{32B67432-75BE-B145-B884-FF16D239EAF2}"/>
              </a:ext>
            </a:extLst>
          </p:cNvPr>
          <p:cNvSpPr>
            <a:spLocks noGrp="1"/>
          </p:cNvSpPr>
          <p:nvPr>
            <p:ph type="dt" sz="half" idx="2"/>
          </p:nvPr>
        </p:nvSpPr>
        <p:spPr>
          <a:xfrm>
            <a:off x="10136783" y="6202177"/>
            <a:ext cx="1037760"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3/23/23</a:t>
            </a:fld>
            <a:endParaRPr lang="en-US" dirty="0"/>
          </a:p>
        </p:txBody>
      </p:sp>
      <p:cxnSp>
        <p:nvCxnSpPr>
          <p:cNvPr id="30" name="Line">
            <a:extLst>
              <a:ext uri="{FF2B5EF4-FFF2-40B4-BE49-F238E27FC236}">
                <a16:creationId xmlns:a16="http://schemas.microsoft.com/office/drawing/2014/main" id="{58350E96-57A4-414B-9B8B-1430C2B4D38E}"/>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Slide Number">
            <a:extLst>
              <a:ext uri="{FF2B5EF4-FFF2-40B4-BE49-F238E27FC236}">
                <a16:creationId xmlns:a16="http://schemas.microsoft.com/office/drawing/2014/main" id="{49E8753C-A442-034F-B0F4-92D22B3247FE}"/>
              </a:ext>
            </a:extLst>
          </p:cNvPr>
          <p:cNvSpPr>
            <a:spLocks noGrp="1"/>
          </p:cNvSpPr>
          <p:nvPr>
            <p:ph type="sldNum" sz="quarter" idx="4"/>
          </p:nvPr>
        </p:nvSpPr>
        <p:spPr>
          <a:xfrm>
            <a:off x="11206124"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pic>
        <p:nvPicPr>
          <p:cNvPr id="11" name="Purdue CoBrand">
            <a:extLst>
              <a:ext uri="{FF2B5EF4-FFF2-40B4-BE49-F238E27FC236}">
                <a16:creationId xmlns:a16="http://schemas.microsoft.com/office/drawing/2014/main" id="{015018F6-9D88-484F-86CA-DA3A362BD42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Slide - Copy &amp; Pic/Chart">
    <p:bg>
      <p:bgPr>
        <a:solidFill>
          <a:schemeClr val="accent4"/>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p:nvPicPr>
        <p:blipFill>
          <a:blip r:embed="rId2"/>
          <a:stretch>
            <a:fillRect/>
          </a:stretch>
        </p:blipFill>
        <p:spPr>
          <a:xfrm>
            <a:off x="7009" y="0"/>
            <a:ext cx="11514667" cy="914400"/>
          </a:xfrm>
          <a:prstGeom prst="rect">
            <a:avLst/>
          </a:prstGeom>
        </p:spPr>
      </p:pic>
      <p:sp>
        <p:nvSpPr>
          <p:cNvPr id="22" name="Title">
            <a:extLst>
              <a:ext uri="{FF2B5EF4-FFF2-40B4-BE49-F238E27FC236}">
                <a16:creationId xmlns:a16="http://schemas.microsoft.com/office/drawing/2014/main" id="{73768DE6-FB80-874D-8DE0-986B46F1FD05}"/>
              </a:ext>
            </a:extLst>
          </p:cNvPr>
          <p:cNvSpPr>
            <a:spLocks noGrp="1"/>
          </p:cNvSpPr>
          <p:nvPr>
            <p:ph type="ctrTitle" hasCustomPrompt="1"/>
          </p:nvPr>
        </p:nvSpPr>
        <p:spPr bwMode="blackWhite">
          <a:xfrm>
            <a:off x="1043553"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043553" y="1345166"/>
            <a:ext cx="7288495" cy="338554"/>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1943100" y="1917389"/>
            <a:ext cx="4591332"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6803762" y="1920876"/>
            <a:ext cx="4837905" cy="2982913"/>
          </a:xfrm>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23" name="Date">
            <a:extLst>
              <a:ext uri="{FF2B5EF4-FFF2-40B4-BE49-F238E27FC236}">
                <a16:creationId xmlns:a16="http://schemas.microsoft.com/office/drawing/2014/main" id="{CF069E70-AF49-2042-836A-1CC5C09B9CCB}"/>
              </a:ext>
            </a:extLst>
          </p:cNvPr>
          <p:cNvSpPr>
            <a:spLocks noGrp="1"/>
          </p:cNvSpPr>
          <p:nvPr>
            <p:ph type="dt" sz="half" idx="2"/>
          </p:nvPr>
        </p:nvSpPr>
        <p:spPr>
          <a:xfrm>
            <a:off x="10049694" y="6202177"/>
            <a:ext cx="1124849"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3/23/23</a:t>
            </a:fld>
            <a:endParaRPr lang="en-US" dirty="0"/>
          </a:p>
        </p:txBody>
      </p:sp>
      <p:cxnSp>
        <p:nvCxnSpPr>
          <p:cNvPr id="25" name="Line">
            <a:extLst>
              <a:ext uri="{FF2B5EF4-FFF2-40B4-BE49-F238E27FC236}">
                <a16:creationId xmlns:a16="http://schemas.microsoft.com/office/drawing/2014/main" id="{BCC405A1-23C8-8E4E-940E-49CA3B709385}"/>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Slide Number">
            <a:extLst>
              <a:ext uri="{FF2B5EF4-FFF2-40B4-BE49-F238E27FC236}">
                <a16:creationId xmlns:a16="http://schemas.microsoft.com/office/drawing/2014/main" id="{50D54855-2B56-7D4D-BC1F-BBB8B58B9663}"/>
              </a:ext>
            </a:extLst>
          </p:cNvPr>
          <p:cNvSpPr>
            <a:spLocks noGrp="1"/>
          </p:cNvSpPr>
          <p:nvPr>
            <p:ph type="sldNum" sz="quarter" idx="4"/>
          </p:nvPr>
        </p:nvSpPr>
        <p:spPr>
          <a:xfrm>
            <a:off x="11213873"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4587ED95-AAE2-7E48-BA94-A5301E6EE2FB}"/>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648" userDrawn="1">
          <p15:clr>
            <a:srgbClr val="FBAE40"/>
          </p15:clr>
        </p15:guide>
        <p15:guide id="8" pos="122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14" name="Photo Caption">
            <a:extLst>
              <a:ext uri="{FF2B5EF4-FFF2-40B4-BE49-F238E27FC236}">
                <a16:creationId xmlns:a16="http://schemas.microsoft.com/office/drawing/2014/main" id="{0D6DAF39-EE35-6843-807B-FF770BE21293}"/>
              </a:ext>
            </a:extLst>
          </p:cNvPr>
          <p:cNvSpPr>
            <a:spLocks noGrp="1"/>
          </p:cNvSpPr>
          <p:nvPr>
            <p:ph type="ctrTitle" hasCustomPrompt="1"/>
          </p:nvPr>
        </p:nvSpPr>
        <p:spPr bwMode="blackWhite">
          <a:xfrm>
            <a:off x="1035804" y="304800"/>
            <a:ext cx="3838891" cy="1004121"/>
          </a:xfrm>
          <a:prstGeom prst="rect">
            <a:avLst/>
          </a:prstGeom>
          <a:noFill/>
          <a:ln w="38100">
            <a:noFill/>
          </a:ln>
        </p:spPr>
        <p:txBody>
          <a:bodyPr wrap="square" lIns="0" tIns="0" rIns="0" bIns="0" anchor="t" anchorCtr="0">
            <a:spAutoFit/>
          </a:bodyPr>
          <a:lstStyle>
            <a:lvl1pPr algn="l">
              <a:defRPr sz="1800" b="1" i="0" cap="none" spc="0">
                <a:solidFill>
                  <a:schemeClr val="bg1"/>
                </a:solidFill>
                <a:latin typeface="Acumin Pro" panose="020B0504020202020204" pitchFamily="34" charset="77"/>
              </a:defRPr>
            </a:lvl1pPr>
          </a:lstStyle>
          <a:p>
            <a:r>
              <a:rPr lang="en-US" dirty="0"/>
              <a:t>Brief photo caption. Place in top left or right corner. </a:t>
            </a:r>
            <a:r>
              <a:rPr lang="en-US" dirty="0" err="1"/>
              <a:t>Acumin</a:t>
            </a:r>
            <a:r>
              <a:rPr lang="en-US" dirty="0"/>
              <a:t> Pro Bold 18 pt. Make text black or white for legibility.</a:t>
            </a:r>
          </a:p>
        </p:txBody>
      </p:sp>
      <p:pic>
        <p:nvPicPr>
          <p:cNvPr id="29" name="Gold Triangle">
            <a:extLst>
              <a:ext uri="{FF2B5EF4-FFF2-40B4-BE49-F238E27FC236}">
                <a16:creationId xmlns:a16="http://schemas.microsoft.com/office/drawing/2014/main" id="{6C3B8210-1510-C644-9CE9-0E6E1BA9961F}"/>
              </a:ext>
            </a:extLst>
          </p:cNvPr>
          <p:cNvPicPr>
            <a:picLocks noChangeAspect="1"/>
          </p:cNvPicPr>
          <p:nvPr/>
        </p:nvPicPr>
        <p:blipFill>
          <a:blip r:embed="rId2"/>
          <a:stretch>
            <a:fillRect/>
          </a:stretch>
        </p:blipFill>
        <p:spPr>
          <a:xfrm>
            <a:off x="9821333" y="0"/>
            <a:ext cx="2370667"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6" y="6202177"/>
            <a:ext cx="1142267" cy="323968"/>
          </a:xfrm>
        </p:spPr>
        <p:txBody>
          <a:bodyPr/>
          <a:lstStyle>
            <a:lvl1pPr>
              <a:defRPr>
                <a:solidFill>
                  <a:schemeClr val="accent4">
                    <a:alpha val="70000"/>
                  </a:schemeClr>
                </a:solidFill>
              </a:defRPr>
            </a:lvl1pPr>
          </a:lstStyle>
          <a:p>
            <a:fld id="{049DC8E1-D369-0F48-9062-BB068AFD07CE}" type="datetime1">
              <a:rPr lang="en-US" smtClean="0"/>
              <a:pPr/>
              <a:t>3/23/23</a:t>
            </a:fld>
            <a:endParaRPr lang="en-US" dirty="0"/>
          </a:p>
        </p:txBody>
      </p:sp>
      <p:cxnSp>
        <p:nvCxnSpPr>
          <p:cNvPr id="22" name="Line 3">
            <a:extLst>
              <a:ext uri="{FF2B5EF4-FFF2-40B4-BE49-F238E27FC236}">
                <a16:creationId xmlns:a16="http://schemas.microsoft.com/office/drawing/2014/main" id="{6E05FCF8-5823-9D4D-B7F3-412E5BDD4E01}"/>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0" name="Purdue CoBrand">
            <a:extLst>
              <a:ext uri="{FF2B5EF4-FFF2-40B4-BE49-F238E27FC236}">
                <a16:creationId xmlns:a16="http://schemas.microsoft.com/office/drawing/2014/main" id="{0D70D94C-A9C8-824B-8A46-1A0980F6882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648"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2"/>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Heading">
            <a:extLst>
              <a:ext uri="{FF2B5EF4-FFF2-40B4-BE49-F238E27FC236}">
                <a16:creationId xmlns:a16="http://schemas.microsoft.com/office/drawing/2014/main" id="{4D7D7E43-151C-6148-8D70-1135C4C4B705}"/>
              </a:ext>
            </a:extLst>
          </p:cNvPr>
          <p:cNvSpPr>
            <a:spLocks noGrp="1"/>
          </p:cNvSpPr>
          <p:nvPr>
            <p:ph type="ctrTitle" hasCustomPrompt="1"/>
          </p:nvPr>
        </p:nvSpPr>
        <p:spPr bwMode="blackWhite">
          <a:xfrm>
            <a:off x="2893545" y="1466567"/>
            <a:ext cx="6419331" cy="1210973"/>
          </a:xfrm>
          <a:prstGeom prst="rect">
            <a:avLst/>
          </a:prstGeom>
          <a:noFill/>
          <a:ln w="38100">
            <a:noFill/>
          </a:ln>
        </p:spPr>
        <p:txBody>
          <a:bodyPr wrap="square" lIns="0" tIns="0" rIns="0" bIns="0" anchor="t" anchorCtr="0">
            <a:spAutoFit/>
          </a:bodyPr>
          <a:lstStyle>
            <a:lvl1pPr algn="ctr">
              <a:defRPr sz="8600" b="0" i="0" cap="none" spc="0">
                <a:solidFill>
                  <a:schemeClr val="accent2"/>
                </a:solidFill>
                <a:latin typeface="United Sans Reg Medium" pitchFamily="2" charset="77"/>
              </a:defRPr>
            </a:lvl1pPr>
          </a:lstStyle>
          <a:p>
            <a:r>
              <a:rPr lang="en-US" dirty="0"/>
              <a:t>123</a:t>
            </a:r>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Subhead">
            <a:extLst>
              <a:ext uri="{FF2B5EF4-FFF2-40B4-BE49-F238E27FC236}">
                <a16:creationId xmlns:a16="http://schemas.microsoft.com/office/drawing/2014/main" id="{0B79470A-88E7-9241-9D11-9A69D762338C}"/>
              </a:ext>
            </a:extLst>
          </p:cNvPr>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24" name="Gold Triangle">
            <a:extLst>
              <a:ext uri="{FF2B5EF4-FFF2-40B4-BE49-F238E27FC236}">
                <a16:creationId xmlns:a16="http://schemas.microsoft.com/office/drawing/2014/main" id="{4DC803D7-BDE8-2740-B36D-EB98236EB729}"/>
              </a:ext>
            </a:extLst>
          </p:cNvPr>
          <p:cNvPicPr>
            <a:picLocks noChangeAspect="1"/>
          </p:cNvPicPr>
          <p:nvPr/>
        </p:nvPicPr>
        <p:blipFill>
          <a:blip r:embed="rId2"/>
          <a:stretch>
            <a:fillRect/>
          </a:stretch>
        </p:blipFill>
        <p:spPr>
          <a:xfrm>
            <a:off x="9821333" y="0"/>
            <a:ext cx="2370667" cy="6858000"/>
          </a:xfrm>
          <a:prstGeom prst="rect">
            <a:avLst/>
          </a:prstGeom>
        </p:spPr>
      </p:pic>
      <p:sp>
        <p:nvSpPr>
          <p:cNvPr id="25" name="Date">
            <a:extLst>
              <a:ext uri="{FF2B5EF4-FFF2-40B4-BE49-F238E27FC236}">
                <a16:creationId xmlns:a16="http://schemas.microsoft.com/office/drawing/2014/main" id="{A7492D50-D618-9F40-B9F2-9B08441829B8}"/>
              </a:ext>
            </a:extLst>
          </p:cNvPr>
          <p:cNvSpPr>
            <a:spLocks noGrp="1"/>
          </p:cNvSpPr>
          <p:nvPr>
            <p:ph type="dt" sz="half" idx="10"/>
          </p:nvPr>
        </p:nvSpPr>
        <p:spPr>
          <a:xfrm>
            <a:off x="10154195" y="6202177"/>
            <a:ext cx="1020348" cy="323968"/>
          </a:xfrm>
        </p:spPr>
        <p:txBody>
          <a:bodyPr/>
          <a:lstStyle>
            <a:lvl1pPr>
              <a:defRPr>
                <a:solidFill>
                  <a:schemeClr val="accent4">
                    <a:alpha val="70000"/>
                  </a:schemeClr>
                </a:solidFill>
              </a:defRPr>
            </a:lvl1pPr>
          </a:lstStyle>
          <a:p>
            <a:fld id="{049DC8E1-D369-0F48-9062-BB068AFD07CE}" type="datetime1">
              <a:rPr lang="en-US" smtClean="0"/>
              <a:pPr/>
              <a:t>3/23/23</a:t>
            </a:fld>
            <a:endParaRPr lang="en-US" dirty="0"/>
          </a:p>
        </p:txBody>
      </p:sp>
      <p:cxnSp>
        <p:nvCxnSpPr>
          <p:cNvPr id="27" name="Line">
            <a:extLst>
              <a:ext uri="{FF2B5EF4-FFF2-40B4-BE49-F238E27FC236}">
                <a16:creationId xmlns:a16="http://schemas.microsoft.com/office/drawing/2014/main" id="{8F96F97C-D2D6-7949-BDC5-C0B91FB918BD}"/>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Slide Number">
            <a:extLst>
              <a:ext uri="{FF2B5EF4-FFF2-40B4-BE49-F238E27FC236}">
                <a16:creationId xmlns:a16="http://schemas.microsoft.com/office/drawing/2014/main" id="{8E13B548-F076-CF46-A887-15D7D4869738}"/>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02AF4752-483E-A944-BFB9-0D6D93CB033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2"/>
        </a:solidFill>
        <a:effectLst/>
      </p:bgPr>
    </p:bg>
    <p:spTree>
      <p:nvGrpSpPr>
        <p:cNvPr id="1" name=""/>
        <p:cNvGrpSpPr/>
        <p:nvPr/>
      </p:nvGrpSpPr>
      <p:grpSpPr>
        <a:xfrm>
          <a:off x="0" y="0"/>
          <a:ext cx="0" cy="0"/>
          <a:chOff x="0" y="0"/>
          <a:chExt cx="0" cy="0"/>
        </a:xfrm>
      </p:grpSpPr>
      <p:sp>
        <p:nvSpPr>
          <p:cNvPr id="17" name="Gold Background">
            <a:extLst>
              <a:ext uri="{FF2B5EF4-FFF2-40B4-BE49-F238E27FC236}">
                <a16:creationId xmlns:a16="http://schemas.microsoft.com/office/drawing/2014/main" id="{F59025A6-822F-2D44-9F31-61A4A63F5CD3}"/>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35351" y="1557666"/>
            <a:ext cx="7334529" cy="854080"/>
          </a:xfrm>
          <a:prstGeom prst="rect">
            <a:avLst/>
          </a:prstGeom>
          <a:noFill/>
          <a:ln w="38100">
            <a:noFill/>
          </a:ln>
        </p:spPr>
        <p:txBody>
          <a:bodyPr wrap="square" lIns="0" tIns="0" rIns="0" bIns="0" anchor="t" anchorCtr="0">
            <a:spAutoFit/>
          </a:bodyPr>
          <a:lstStyle>
            <a:lvl1pPr algn="l">
              <a:defRPr sz="6000" b="1" i="1" spc="0">
                <a:solidFill>
                  <a:schemeClr val="bg1"/>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1959575" y="2578488"/>
            <a:ext cx="6487002" cy="1024867"/>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Black Triangle">
            <a:extLst>
              <a:ext uri="{FF2B5EF4-FFF2-40B4-BE49-F238E27FC236}">
                <a16:creationId xmlns:a16="http://schemas.microsoft.com/office/drawing/2014/main" id="{904FC13A-FC75-1849-92C4-9C25AD10CCBD}"/>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22" name="Date">
            <a:extLst>
              <a:ext uri="{FF2B5EF4-FFF2-40B4-BE49-F238E27FC236}">
                <a16:creationId xmlns:a16="http://schemas.microsoft.com/office/drawing/2014/main" id="{F8CD2E15-DFA2-0F4C-8839-A9AD4504A2B8}"/>
              </a:ext>
            </a:extLst>
          </p:cNvPr>
          <p:cNvSpPr>
            <a:spLocks noGrp="1"/>
          </p:cNvSpPr>
          <p:nvPr>
            <p:ph type="dt" sz="half" idx="10"/>
          </p:nvPr>
        </p:nvSpPr>
        <p:spPr>
          <a:xfrm>
            <a:off x="10084526" y="6202177"/>
            <a:ext cx="1090017" cy="323968"/>
          </a:xfrm>
        </p:spPr>
        <p:txBody>
          <a:bodyPr/>
          <a:lstStyle>
            <a:lvl1pPr>
              <a:defRPr>
                <a:solidFill>
                  <a:schemeClr val="accent4">
                    <a:alpha val="70000"/>
                  </a:schemeClr>
                </a:solidFill>
              </a:defRPr>
            </a:lvl1pPr>
          </a:lstStyle>
          <a:p>
            <a:fld id="{049DC8E1-D369-0F48-9062-BB068AFD07CE}" type="datetime1">
              <a:rPr lang="en-US" smtClean="0"/>
              <a:pPr/>
              <a:t>3/23/23</a:t>
            </a:fld>
            <a:endParaRPr lang="en-US" dirty="0"/>
          </a:p>
        </p:txBody>
      </p:sp>
      <p:cxnSp>
        <p:nvCxnSpPr>
          <p:cNvPr id="25" name="Line">
            <a:extLst>
              <a:ext uri="{FF2B5EF4-FFF2-40B4-BE49-F238E27FC236}">
                <a16:creationId xmlns:a16="http://schemas.microsoft.com/office/drawing/2014/main" id="{A45DD0F1-B8FD-0047-817A-E2982F127A6A}"/>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Slide Number">
            <a:extLst>
              <a:ext uri="{FF2B5EF4-FFF2-40B4-BE49-F238E27FC236}">
                <a16:creationId xmlns:a16="http://schemas.microsoft.com/office/drawing/2014/main" id="{ACFC5D5C-1C9B-F148-A910-72ADDA93ABF0}"/>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2" name="Purdue CoBrand">
            <a:extLst>
              <a:ext uri="{FF2B5EF4-FFF2-40B4-BE49-F238E27FC236}">
                <a16:creationId xmlns:a16="http://schemas.microsoft.com/office/drawing/2014/main" id="{ED048DF0-38E2-174A-8D5E-9CDD85B3E0B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928" userDrawn="1">
          <p15:clr>
            <a:srgbClr val="FBAE40"/>
          </p15:clr>
        </p15:guide>
        <p15:guide id="8" pos="122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154195" y="6202177"/>
            <a:ext cx="1020348"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3/23/23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1299112"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cxnSp>
        <p:nvCxnSpPr>
          <p:cNvPr id="16" name="Straight Connector 15">
            <a:extLst>
              <a:ext uri="{FF2B5EF4-FFF2-40B4-BE49-F238E27FC236}">
                <a16:creationId xmlns:a16="http://schemas.microsoft.com/office/drawing/2014/main" id="{8DFF833F-712C-324A-8187-5455C581BDBA}"/>
              </a:ext>
            </a:extLst>
          </p:cNvPr>
          <p:cNvCxnSpPr>
            <a:cxnSpLocks/>
          </p:cNvCxnSpPr>
          <p:nvPr/>
        </p:nvCxnSpPr>
        <p:spPr>
          <a:xfrm>
            <a:off x="11200667" y="6270568"/>
            <a:ext cx="0" cy="1600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orient="horz" pos="39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livingatlas.arcgis.com/en/home/"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C6DAED2-C73D-2443-84E6-FD89A1066655}"/>
              </a:ext>
            </a:extLst>
          </p:cNvPr>
          <p:cNvSpPr>
            <a:spLocks noGrp="1"/>
          </p:cNvSpPr>
          <p:nvPr>
            <p:ph type="ctrTitle"/>
          </p:nvPr>
        </p:nvSpPr>
        <p:spPr>
          <a:xfrm>
            <a:off x="746760" y="853440"/>
            <a:ext cx="9108285" cy="3139321"/>
          </a:xfrm>
        </p:spPr>
        <p:txBody>
          <a:bodyPr/>
          <a:lstStyle/>
          <a:p>
            <a:r>
              <a:rPr lang="en-US" sz="4800" dirty="0">
                <a:latin typeface="Times New Roman" panose="02020603050405020304" pitchFamily="18" charset="0"/>
                <a:cs typeface="Times New Roman" panose="02020603050405020304" pitchFamily="18" charset="0"/>
              </a:rPr>
              <a:t>Welcome to </a:t>
            </a:r>
            <a:r>
              <a:rPr lang="en-US" sz="4800" dirty="0">
                <a:effectLst/>
                <a:latin typeface="Times New Roman" panose="02020603050405020304" pitchFamily="18" charset="0"/>
                <a:cs typeface="Times New Roman" panose="02020603050405020304" pitchFamily="18" charset="0"/>
              </a:rPr>
              <a:t>CGT 575 Data</a:t>
            </a:r>
            <a:br>
              <a:rPr lang="en-US" sz="4800" dirty="0">
                <a:latin typeface="Times New Roman" panose="02020603050405020304" pitchFamily="18" charset="0"/>
                <a:cs typeface="Times New Roman" panose="02020603050405020304" pitchFamily="18" charset="0"/>
              </a:rPr>
            </a:br>
            <a:r>
              <a:rPr lang="en-US" sz="4800" dirty="0">
                <a:effectLst/>
                <a:latin typeface="Times New Roman" panose="02020603050405020304" pitchFamily="18" charset="0"/>
                <a:cs typeface="Times New Roman" panose="02020603050405020304" pitchFamily="18" charset="0"/>
              </a:rPr>
              <a:t>Visualization Tools &amp;</a:t>
            </a:r>
            <a:br>
              <a:rPr lang="en-US" sz="4800" dirty="0">
                <a:latin typeface="Times New Roman" panose="02020603050405020304" pitchFamily="18" charset="0"/>
                <a:cs typeface="Times New Roman" panose="02020603050405020304" pitchFamily="18" charset="0"/>
              </a:rPr>
            </a:br>
            <a:r>
              <a:rPr lang="en-US" sz="4800" dirty="0">
                <a:effectLst/>
                <a:latin typeface="Times New Roman" panose="02020603050405020304" pitchFamily="18" charset="0"/>
                <a:cs typeface="Times New Roman" panose="02020603050405020304" pitchFamily="18" charset="0"/>
              </a:rPr>
              <a:t>Applications</a:t>
            </a: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r>
              <a:rPr lang="en-US" sz="4800" dirty="0">
                <a:latin typeface="Times New Roman" panose="02020603050405020304" pitchFamily="18" charset="0"/>
                <a:cs typeface="Times New Roman" panose="02020603050405020304" pitchFamily="18" charset="0"/>
              </a:rPr>
              <a:t>2023 spring</a:t>
            </a:r>
          </a:p>
        </p:txBody>
      </p:sp>
      <p:sp>
        <p:nvSpPr>
          <p:cNvPr id="5" name="Slide Number">
            <a:extLst>
              <a:ext uri="{FF2B5EF4-FFF2-40B4-BE49-F238E27FC236}">
                <a16:creationId xmlns:a16="http://schemas.microsoft.com/office/drawing/2014/main" id="{BC6C36F4-D49A-904E-968D-C3A9784ABFE4}"/>
              </a:ext>
            </a:extLst>
          </p:cNvPr>
          <p:cNvSpPr>
            <a:spLocks noGrp="1"/>
          </p:cNvSpPr>
          <p:nvPr>
            <p:ph type="sldNum" sz="quarter" idx="12"/>
          </p:nvPr>
        </p:nvSpPr>
        <p:spPr>
          <a:xfrm>
            <a:off x="11213873" y="6181281"/>
            <a:ext cx="487680" cy="365760"/>
          </a:xfrm>
        </p:spPr>
        <p:txBody>
          <a:bodyPr/>
          <a:lstStyle/>
          <a:p>
            <a:fld id="{8A7A6979-0714-4377-B894-6BE4C2D6E202}" type="slidenum">
              <a:rPr lang="en-US" smtClean="0"/>
              <a:pPr/>
              <a:t>1</a:t>
            </a:fld>
            <a:endParaRPr lang="en-US" dirty="0"/>
          </a:p>
        </p:txBody>
      </p:sp>
      <p:sp>
        <p:nvSpPr>
          <p:cNvPr id="7" name="Subtitle 6">
            <a:extLst>
              <a:ext uri="{FF2B5EF4-FFF2-40B4-BE49-F238E27FC236}">
                <a16:creationId xmlns:a16="http://schemas.microsoft.com/office/drawing/2014/main" id="{940BF822-20B1-B043-811E-E223FBAE3504}"/>
              </a:ext>
            </a:extLst>
          </p:cNvPr>
          <p:cNvSpPr>
            <a:spLocks noGrp="1"/>
          </p:cNvSpPr>
          <p:nvPr>
            <p:ph type="subTitle" idx="1"/>
          </p:nvPr>
        </p:nvSpPr>
        <p:spPr>
          <a:xfrm>
            <a:off x="746760" y="3992761"/>
            <a:ext cx="7096269" cy="336015"/>
          </a:xfrm>
        </p:spPr>
        <p:txBody>
          <a:bodyPr/>
          <a:lstStyle/>
          <a:p>
            <a:r>
              <a:rPr lang="en-US" dirty="0">
                <a:latin typeface="Times New Roman" panose="02020603050405020304" pitchFamily="18" charset="0"/>
                <a:cs typeface="Times New Roman" panose="02020603050405020304" pitchFamily="18" charset="0"/>
              </a:rPr>
              <a:t>Week 11- Lecture 2</a:t>
            </a:r>
          </a:p>
        </p:txBody>
      </p:sp>
    </p:spTree>
    <p:extLst>
      <p:ext uri="{BB962C8B-B14F-4D97-AF65-F5344CB8AC3E}">
        <p14:creationId xmlns:p14="http://schemas.microsoft.com/office/powerpoint/2010/main" val="2664743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10680842" cy="609398"/>
          </a:xfrm>
        </p:spPr>
        <p:txBody>
          <a:bodyPr/>
          <a:lstStyle/>
          <a:p>
            <a:r>
              <a:rPr lang="en-US" sz="4400" dirty="0">
                <a:latin typeface="Times New Roman" panose="02020603050405020304" pitchFamily="18" charset="0"/>
                <a:cs typeface="Times New Roman" panose="02020603050405020304" pitchFamily="18" charset="0"/>
              </a:rPr>
              <a:t>ArcGIS Living Atlas of the World</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3/23/23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2</a:t>
            </a:fld>
            <a:endParaRPr lang="en-US" dirty="0"/>
          </a:p>
        </p:txBody>
      </p:sp>
      <p:pic>
        <p:nvPicPr>
          <p:cNvPr id="12" name="Picture 11" descr="Graphical user interface, website&#10;&#10;Description automatically generated">
            <a:hlinkClick r:id="rId3"/>
            <a:extLst>
              <a:ext uri="{FF2B5EF4-FFF2-40B4-BE49-F238E27FC236}">
                <a16:creationId xmlns:a16="http://schemas.microsoft.com/office/drawing/2014/main" id="{391381F7-FD75-CBCB-B91E-4FAF95E32CE7}"/>
              </a:ext>
            </a:extLst>
          </p:cNvPr>
          <p:cNvPicPr>
            <a:picLocks noChangeAspect="1"/>
          </p:cNvPicPr>
          <p:nvPr/>
        </p:nvPicPr>
        <p:blipFill>
          <a:blip r:embed="rId4"/>
          <a:stretch>
            <a:fillRect/>
          </a:stretch>
        </p:blipFill>
        <p:spPr>
          <a:xfrm>
            <a:off x="1478280" y="1009368"/>
            <a:ext cx="9671576" cy="4781832"/>
          </a:xfrm>
          <a:prstGeom prst="rect">
            <a:avLst/>
          </a:prstGeom>
        </p:spPr>
      </p:pic>
    </p:spTree>
    <p:extLst>
      <p:ext uri="{BB962C8B-B14F-4D97-AF65-F5344CB8AC3E}">
        <p14:creationId xmlns:p14="http://schemas.microsoft.com/office/powerpoint/2010/main" val="986843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10680842" cy="609398"/>
          </a:xfrm>
        </p:spPr>
        <p:txBody>
          <a:bodyPr/>
          <a:lstStyle/>
          <a:p>
            <a:r>
              <a:rPr lang="en-US" sz="4400" dirty="0">
                <a:latin typeface="Times New Roman" panose="02020603050405020304" pitchFamily="18" charset="0"/>
                <a:cs typeface="Times New Roman" panose="02020603050405020304" pitchFamily="18" charset="0"/>
              </a:rPr>
              <a:t>ArcGIS Living Atlas of the World-Exercise</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3/23/23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3</a:t>
            </a:fld>
            <a:endParaRPr lang="en-US" dirty="0"/>
          </a:p>
        </p:txBody>
      </p:sp>
      <p:pic>
        <p:nvPicPr>
          <p:cNvPr id="3" name="Picture 2">
            <a:extLst>
              <a:ext uri="{FF2B5EF4-FFF2-40B4-BE49-F238E27FC236}">
                <a16:creationId xmlns:a16="http://schemas.microsoft.com/office/drawing/2014/main" id="{1441534B-38BE-CAAA-52F7-DE0F1B8CB24D}"/>
              </a:ext>
            </a:extLst>
          </p:cNvPr>
          <p:cNvPicPr>
            <a:picLocks noChangeAspect="1"/>
          </p:cNvPicPr>
          <p:nvPr/>
        </p:nvPicPr>
        <p:blipFill>
          <a:blip r:embed="rId3"/>
          <a:srcRect/>
          <a:stretch/>
        </p:blipFill>
        <p:spPr>
          <a:xfrm>
            <a:off x="1711151" y="944881"/>
            <a:ext cx="9047295" cy="4831080"/>
          </a:xfrm>
          <a:prstGeom prst="rect">
            <a:avLst/>
          </a:prstGeom>
        </p:spPr>
      </p:pic>
      <p:sp>
        <p:nvSpPr>
          <p:cNvPr id="8" name="TextBox 7">
            <a:extLst>
              <a:ext uri="{FF2B5EF4-FFF2-40B4-BE49-F238E27FC236}">
                <a16:creationId xmlns:a16="http://schemas.microsoft.com/office/drawing/2014/main" id="{7D597856-0529-0872-48A7-58A93682090A}"/>
              </a:ext>
            </a:extLst>
          </p:cNvPr>
          <p:cNvSpPr txBox="1"/>
          <p:nvPr/>
        </p:nvSpPr>
        <p:spPr>
          <a:xfrm>
            <a:off x="4783794" y="5655711"/>
            <a:ext cx="7271046" cy="584775"/>
          </a:xfrm>
          <a:prstGeom prst="rect">
            <a:avLst/>
          </a:prstGeom>
          <a:noFill/>
        </p:spPr>
        <p:txBody>
          <a:bodyPr wrap="square">
            <a:spAutoFit/>
          </a:bodyPr>
          <a:lstStyle/>
          <a:p>
            <a:r>
              <a:rPr lang="en-US" sz="3200" b="1" dirty="0">
                <a:latin typeface="Times New Roman" panose="02020603050405020304" pitchFamily="18" charset="0"/>
                <a:cs typeface="Times New Roman" panose="02020603050405020304" pitchFamily="18" charset="0"/>
              </a:rPr>
              <a:t>Air Quality Indicator Map</a:t>
            </a:r>
          </a:p>
        </p:txBody>
      </p:sp>
    </p:spTree>
    <p:extLst>
      <p:ext uri="{BB962C8B-B14F-4D97-AF65-F5344CB8AC3E}">
        <p14:creationId xmlns:p14="http://schemas.microsoft.com/office/powerpoint/2010/main" val="474240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10680842" cy="609398"/>
          </a:xfrm>
        </p:spPr>
        <p:txBody>
          <a:bodyPr/>
          <a:lstStyle/>
          <a:p>
            <a:r>
              <a:rPr lang="en-US" sz="4400" dirty="0">
                <a:latin typeface="Times New Roman" panose="02020603050405020304" pitchFamily="18" charset="0"/>
                <a:cs typeface="Times New Roman" panose="02020603050405020304" pitchFamily="18" charset="0"/>
              </a:rPr>
              <a:t>ArcGIS Living Atlas of the World-Exercise</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3/23/23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4</a:t>
            </a:fld>
            <a:endParaRPr lang="en-US" dirty="0"/>
          </a:p>
        </p:txBody>
      </p:sp>
      <p:pic>
        <p:nvPicPr>
          <p:cNvPr id="3" name="Picture 2">
            <a:extLst>
              <a:ext uri="{FF2B5EF4-FFF2-40B4-BE49-F238E27FC236}">
                <a16:creationId xmlns:a16="http://schemas.microsoft.com/office/drawing/2014/main" id="{1441534B-38BE-CAAA-52F7-DE0F1B8CB24D}"/>
              </a:ext>
            </a:extLst>
          </p:cNvPr>
          <p:cNvPicPr>
            <a:picLocks noChangeAspect="1"/>
          </p:cNvPicPr>
          <p:nvPr/>
        </p:nvPicPr>
        <p:blipFill>
          <a:blip r:embed="rId3"/>
          <a:srcRect/>
          <a:stretch/>
        </p:blipFill>
        <p:spPr>
          <a:xfrm>
            <a:off x="1779191" y="944881"/>
            <a:ext cx="8911214" cy="4831080"/>
          </a:xfrm>
          <a:prstGeom prst="rect">
            <a:avLst/>
          </a:prstGeom>
        </p:spPr>
      </p:pic>
      <p:sp>
        <p:nvSpPr>
          <p:cNvPr id="8" name="TextBox 7">
            <a:extLst>
              <a:ext uri="{FF2B5EF4-FFF2-40B4-BE49-F238E27FC236}">
                <a16:creationId xmlns:a16="http://schemas.microsoft.com/office/drawing/2014/main" id="{7D597856-0529-0872-48A7-58A93682090A}"/>
              </a:ext>
            </a:extLst>
          </p:cNvPr>
          <p:cNvSpPr txBox="1"/>
          <p:nvPr/>
        </p:nvSpPr>
        <p:spPr>
          <a:xfrm>
            <a:off x="4799034" y="5866896"/>
            <a:ext cx="7271046" cy="584775"/>
          </a:xfrm>
          <a:prstGeom prst="rect">
            <a:avLst/>
          </a:prstGeom>
          <a:noFill/>
        </p:spPr>
        <p:txBody>
          <a:bodyPr wrap="square">
            <a:spAutoFit/>
          </a:bodyPr>
          <a:lstStyle/>
          <a:p>
            <a:r>
              <a:rPr lang="en-US" sz="3200" b="1" dirty="0">
                <a:latin typeface="Times New Roman" panose="02020603050405020304" pitchFamily="18" charset="0"/>
                <a:cs typeface="Times New Roman" panose="02020603050405020304" pitchFamily="18" charset="0"/>
              </a:rPr>
              <a:t>OSM Traffic in India Map</a:t>
            </a:r>
          </a:p>
        </p:txBody>
      </p:sp>
    </p:spTree>
    <p:extLst>
      <p:ext uri="{BB962C8B-B14F-4D97-AF65-F5344CB8AC3E}">
        <p14:creationId xmlns:p14="http://schemas.microsoft.com/office/powerpoint/2010/main" val="3196875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10680842" cy="609398"/>
          </a:xfrm>
        </p:spPr>
        <p:txBody>
          <a:bodyPr/>
          <a:lstStyle/>
          <a:p>
            <a:r>
              <a:rPr lang="en-US" sz="4400" dirty="0">
                <a:latin typeface="Times New Roman" panose="02020603050405020304" pitchFamily="18" charset="0"/>
                <a:cs typeface="Times New Roman" panose="02020603050405020304" pitchFamily="18" charset="0"/>
              </a:rPr>
              <a:t>ArcGIS Living Atlas of the World-Exercise</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3/23/23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5</a:t>
            </a:fld>
            <a:endParaRPr lang="en-US" dirty="0"/>
          </a:p>
        </p:txBody>
      </p:sp>
      <p:pic>
        <p:nvPicPr>
          <p:cNvPr id="3" name="Picture 2">
            <a:extLst>
              <a:ext uri="{FF2B5EF4-FFF2-40B4-BE49-F238E27FC236}">
                <a16:creationId xmlns:a16="http://schemas.microsoft.com/office/drawing/2014/main" id="{1441534B-38BE-CAAA-52F7-DE0F1B8CB24D}"/>
              </a:ext>
            </a:extLst>
          </p:cNvPr>
          <p:cNvPicPr>
            <a:picLocks noChangeAspect="1"/>
          </p:cNvPicPr>
          <p:nvPr/>
        </p:nvPicPr>
        <p:blipFill>
          <a:blip r:embed="rId3"/>
          <a:stretch>
            <a:fillRect/>
          </a:stretch>
        </p:blipFill>
        <p:spPr>
          <a:xfrm>
            <a:off x="1345963" y="944881"/>
            <a:ext cx="9777672" cy="4831080"/>
          </a:xfrm>
          <a:prstGeom prst="rect">
            <a:avLst/>
          </a:prstGeom>
        </p:spPr>
      </p:pic>
      <p:sp>
        <p:nvSpPr>
          <p:cNvPr id="8" name="TextBox 7">
            <a:extLst>
              <a:ext uri="{FF2B5EF4-FFF2-40B4-BE49-F238E27FC236}">
                <a16:creationId xmlns:a16="http://schemas.microsoft.com/office/drawing/2014/main" id="{7D597856-0529-0872-48A7-58A93682090A}"/>
              </a:ext>
            </a:extLst>
          </p:cNvPr>
          <p:cNvSpPr txBox="1"/>
          <p:nvPr/>
        </p:nvSpPr>
        <p:spPr>
          <a:xfrm>
            <a:off x="4768554" y="5696682"/>
            <a:ext cx="7271046" cy="584775"/>
          </a:xfrm>
          <a:prstGeom prst="rect">
            <a:avLst/>
          </a:prstGeom>
          <a:noFill/>
        </p:spPr>
        <p:txBody>
          <a:bodyPr wrap="square">
            <a:spAutoFit/>
          </a:bodyPr>
          <a:lstStyle/>
          <a:p>
            <a:r>
              <a:rPr lang="en-US" sz="3200" b="1" dirty="0">
                <a:latin typeface="Times New Roman" panose="02020603050405020304" pitchFamily="18" charset="0"/>
                <a:cs typeface="Times New Roman" panose="02020603050405020304" pitchFamily="18" charset="0"/>
              </a:rPr>
              <a:t>make-a-dashboard-to-monitor-wildfires/</a:t>
            </a:r>
          </a:p>
        </p:txBody>
      </p:sp>
    </p:spTree>
    <p:extLst>
      <p:ext uri="{BB962C8B-B14F-4D97-AF65-F5344CB8AC3E}">
        <p14:creationId xmlns:p14="http://schemas.microsoft.com/office/powerpoint/2010/main" val="57211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3/23/23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6</a:t>
            </a:fld>
            <a:endParaRPr lang="en-US" dirty="0"/>
          </a:p>
        </p:txBody>
      </p:sp>
      <p:sp>
        <p:nvSpPr>
          <p:cNvPr id="8" name="Title 1">
            <a:extLst>
              <a:ext uri="{FF2B5EF4-FFF2-40B4-BE49-F238E27FC236}">
                <a16:creationId xmlns:a16="http://schemas.microsoft.com/office/drawing/2014/main" id="{7E389D3F-C65A-A544-9A24-328EEF3E2CB2}"/>
              </a:ext>
            </a:extLst>
          </p:cNvPr>
          <p:cNvSpPr>
            <a:spLocks noGrp="1"/>
          </p:cNvSpPr>
          <p:nvPr>
            <p:ph type="ctrTitle"/>
          </p:nvPr>
        </p:nvSpPr>
        <p:spPr>
          <a:xfrm>
            <a:off x="4190871" y="2929266"/>
            <a:ext cx="3733929" cy="830997"/>
          </a:xfrm>
        </p:spPr>
        <p:txBody>
          <a:bodyPr/>
          <a:lstStyle/>
          <a:p>
            <a:r>
              <a:rPr lang="en-US" sz="6000" i="0" dirty="0">
                <a:solidFill>
                  <a:schemeClr val="accent1"/>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264308301"/>
      </p:ext>
    </p:extLst>
  </p:cSld>
  <p:clrMapOvr>
    <a:masterClrMapping/>
  </p:clrMapOvr>
</p:sld>
</file>

<file path=ppt/theme/theme1.xml><?xml version="1.0" encoding="utf-8"?>
<a:theme xmlns:a="http://schemas.openxmlformats.org/drawingml/2006/main" name="Purdue1">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9" id="{75583108-398D-D640-8F57-8FB6E9063876}" vid="{CE9578F0-671A-7148-88EB-FA8819E8623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8B22E96A8DD2CA4AB898093C8CF9D9DD" ma:contentTypeVersion="12" ma:contentTypeDescription="Create a new document." ma:contentTypeScope="" ma:versionID="491d1bd1a1f58d9449581077693f06d8">
  <xsd:schema xmlns:xsd="http://www.w3.org/2001/XMLSchema" xmlns:xs="http://www.w3.org/2001/XMLSchema" xmlns:p="http://schemas.microsoft.com/office/2006/metadata/properties" xmlns:ns3="ab74ca9c-3cda-4e16-b9e5-ee8843cfceef" xmlns:ns4="adba0bd3-810a-4241-8b93-07b1136bb12a" targetNamespace="http://schemas.microsoft.com/office/2006/metadata/properties" ma:root="true" ma:fieldsID="6ac88bfe341f47d52a282895ff57ffc5" ns3:_="" ns4:_="">
    <xsd:import namespace="ab74ca9c-3cda-4e16-b9e5-ee8843cfceef"/>
    <xsd:import namespace="adba0bd3-810a-4241-8b93-07b1136bb12a"/>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element ref="ns3:MediaServiceOCR" minOccurs="0"/>
                <xsd:element ref="ns3:MediaServiceAutoKeyPoints" minOccurs="0"/>
                <xsd:element ref="ns3:MediaServiceKeyPoint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b74ca9c-3cda-4e16-b9e5-ee8843cfcee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dba0bd3-810a-4241-8b93-07b1136bb12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FDB5BAB-AFE6-48BE-ABAC-40081A6F8A78}">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391AEC44-5590-4B8F-BD1B-7C781CB71A8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b74ca9c-3cda-4e16-b9e5-ee8843cfceef"/>
    <ds:schemaRef ds:uri="adba0bd3-810a-4241-8b93-07b1136bb12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0401C0F-C60C-4190-A813-4A6DB1BE7A6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PU-ABE-Template_Gold_WideScreen</Template>
  <TotalTime>4610</TotalTime>
  <Words>73</Words>
  <Application>Microsoft Macintosh PowerPoint</Application>
  <PresentationFormat>Widescreen</PresentationFormat>
  <Paragraphs>27</Paragraphs>
  <Slides>6</Slides>
  <Notes>6</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6</vt:i4>
      </vt:variant>
    </vt:vector>
  </HeadingPairs>
  <TitlesOfParts>
    <vt:vector size="19" baseType="lpstr">
      <vt:lpstr>Times New Roman</vt:lpstr>
      <vt:lpstr>Acumin Pro SemiCondensed</vt:lpstr>
      <vt:lpstr>United Sans Reg Medium</vt:lpstr>
      <vt:lpstr>Calibri</vt:lpstr>
      <vt:lpstr>Acumin Pro ExtraCondensed</vt:lpstr>
      <vt:lpstr>Wingdings</vt:lpstr>
      <vt:lpstr>Acumin Pro Semibold</vt:lpstr>
      <vt:lpstr>Acumin Pro Medium</vt:lpstr>
      <vt:lpstr>Acumin Pro</vt:lpstr>
      <vt:lpstr>Acumin Pro ExtraCondensed Smbd</vt:lpstr>
      <vt:lpstr>Arial</vt:lpstr>
      <vt:lpstr>United Sans Cd Md</vt:lpstr>
      <vt:lpstr>Purdue1</vt:lpstr>
      <vt:lpstr>Welcome to CGT 575 Data Visualization Tools &amp; Applications  2023 spring</vt:lpstr>
      <vt:lpstr>ArcGIS Living Atlas of the World</vt:lpstr>
      <vt:lpstr>ArcGIS Living Atlas of the World-Exercise</vt:lpstr>
      <vt:lpstr>ArcGIS Living Atlas of the World-Exercise</vt:lpstr>
      <vt:lpstr>ArcGIS Living Atlas of the World-Exercise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Aggarwal, Varun</dc:creator>
  <cp:lastModifiedBy>Saraswat, Dharmendra</cp:lastModifiedBy>
  <cp:revision>124</cp:revision>
  <dcterms:created xsi:type="dcterms:W3CDTF">2020-06-24T23:03:17Z</dcterms:created>
  <dcterms:modified xsi:type="dcterms:W3CDTF">2023-03-23T20:09:44Z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0x0101008B22E96A8DD2CA4AB898093C8CF9D9DD</vt:lpwstr>
  </property>
  <property fmtid="{D5CDD505-2E9C-101B-9397-08002B2CF9AE}" pid="3" name="MSIP_Label_4044bd30-2ed7-4c9d-9d12-46200872a97b_Enabled">
    <vt:lpwstr>true</vt:lpwstr>
  </property>
  <property fmtid="{D5CDD505-2E9C-101B-9397-08002B2CF9AE}" pid="4" name="MSIP_Label_4044bd30-2ed7-4c9d-9d12-46200872a97b_SetDate">
    <vt:lpwstr>2023-03-21T12:19:54Z</vt:lpwstr>
  </property>
  <property fmtid="{D5CDD505-2E9C-101B-9397-08002B2CF9AE}" pid="5" name="MSIP_Label_4044bd30-2ed7-4c9d-9d12-46200872a97b_Method">
    <vt:lpwstr>Standard</vt:lpwstr>
  </property>
  <property fmtid="{D5CDD505-2E9C-101B-9397-08002B2CF9AE}" pid="6" name="MSIP_Label_4044bd30-2ed7-4c9d-9d12-46200872a97b_Name">
    <vt:lpwstr>defa4170-0d19-0005-0004-bc88714345d2</vt:lpwstr>
  </property>
  <property fmtid="{D5CDD505-2E9C-101B-9397-08002B2CF9AE}" pid="7" name="MSIP_Label_4044bd30-2ed7-4c9d-9d12-46200872a97b_SiteId">
    <vt:lpwstr>4130bd39-7c53-419c-b1e5-8758d6d63f21</vt:lpwstr>
  </property>
  <property fmtid="{D5CDD505-2E9C-101B-9397-08002B2CF9AE}" pid="8" name="MSIP_Label_4044bd30-2ed7-4c9d-9d12-46200872a97b_ActionId">
    <vt:lpwstr>af35dec9-4a6e-4b95-a31b-aad4f74a4f59</vt:lpwstr>
  </property>
  <property fmtid="{D5CDD505-2E9C-101B-9397-08002B2CF9AE}" pid="9" name="MSIP_Label_4044bd30-2ed7-4c9d-9d12-46200872a97b_ContentBits">
    <vt:lpwstr>0</vt:lpwstr>
  </property>
</Properties>
</file>

<file path=docProps/thumbnail.jpeg>
</file>